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5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59199088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 name="Shape 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55667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87305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Shape 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 name="Shape 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93335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35150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39396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46106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21849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41268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65964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593026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47874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txBox="1">
            <a:spLocks noGrp="1"/>
          </p:cNvSpPr>
          <p:nvPr>
            <p:ph type="subTitle" idx="1"/>
          </p:nvPr>
        </p:nvSpPr>
        <p:spPr>
          <a:xfrm>
            <a:off x="685800" y="3786737"/>
            <a:ext cx="7772400" cy="1046400"/>
          </a:xfrm>
          <a:prstGeom prst="rect">
            <a:avLst/>
          </a:prstGeom>
        </p:spPr>
        <p:txBody>
          <a:bodyPr lIns="91425" tIns="91425" rIns="91425" bIns="91425" anchor="t" anchorCtr="0"/>
          <a:lstStyle>
            <a:lvl1pPr lvl="0" algn="ctr">
              <a:spcBef>
                <a:spcPts val="0"/>
              </a:spcBef>
              <a:buClr>
                <a:schemeClr val="dk2"/>
              </a:buClr>
              <a:buNone/>
              <a:defRPr>
                <a:solidFill>
                  <a:schemeClr val="dk2"/>
                </a:solidFill>
              </a:defRPr>
            </a:lvl1pPr>
            <a:lvl2pPr lvl="1" algn="ctr">
              <a:spcBef>
                <a:spcPts val="0"/>
              </a:spcBef>
              <a:buClr>
                <a:schemeClr val="dk2"/>
              </a:buClr>
              <a:buSzPct val="100000"/>
              <a:buNone/>
              <a:defRPr sz="3000">
                <a:solidFill>
                  <a:schemeClr val="dk2"/>
                </a:solidFill>
              </a:defRPr>
            </a:lvl2pPr>
            <a:lvl3pPr lvl="2" algn="ctr">
              <a:spcBef>
                <a:spcPts val="0"/>
              </a:spcBef>
              <a:buClr>
                <a:schemeClr val="dk2"/>
              </a:buClr>
              <a:buSzPct val="100000"/>
              <a:buNone/>
              <a:defRPr sz="3000">
                <a:solidFill>
                  <a:schemeClr val="dk2"/>
                </a:solidFill>
              </a:defRPr>
            </a:lvl3pPr>
            <a:lvl4pPr lvl="3" algn="ctr">
              <a:spcBef>
                <a:spcPts val="0"/>
              </a:spcBef>
              <a:buClr>
                <a:schemeClr val="dk2"/>
              </a:buClr>
              <a:buSzPct val="100000"/>
              <a:buNone/>
              <a:defRPr sz="3000">
                <a:solidFill>
                  <a:schemeClr val="dk2"/>
                </a:solidFill>
              </a:defRPr>
            </a:lvl4pPr>
            <a:lvl5pPr lvl="4" algn="ctr">
              <a:spcBef>
                <a:spcPts val="0"/>
              </a:spcBef>
              <a:buClr>
                <a:schemeClr val="dk2"/>
              </a:buClr>
              <a:buSzPct val="100000"/>
              <a:buNone/>
              <a:defRPr sz="3000">
                <a:solidFill>
                  <a:schemeClr val="dk2"/>
                </a:solidFill>
              </a:defRPr>
            </a:lvl5pPr>
            <a:lvl6pPr lvl="5" algn="ctr">
              <a:spcBef>
                <a:spcPts val="0"/>
              </a:spcBef>
              <a:buClr>
                <a:schemeClr val="dk2"/>
              </a:buClr>
              <a:buSzPct val="100000"/>
              <a:buNone/>
              <a:defRPr sz="3000">
                <a:solidFill>
                  <a:schemeClr val="dk2"/>
                </a:solidFill>
              </a:defRPr>
            </a:lvl6pPr>
            <a:lvl7pPr lvl="6" algn="ctr">
              <a:spcBef>
                <a:spcPts val="0"/>
              </a:spcBef>
              <a:buClr>
                <a:schemeClr val="dk2"/>
              </a:buClr>
              <a:buSzPct val="100000"/>
              <a:buNone/>
              <a:defRPr sz="3000">
                <a:solidFill>
                  <a:schemeClr val="dk2"/>
                </a:solidFill>
              </a:defRPr>
            </a:lvl7pPr>
            <a:lvl8pPr lvl="7" algn="ctr">
              <a:spcBef>
                <a:spcPts val="0"/>
              </a:spcBef>
              <a:buClr>
                <a:schemeClr val="dk2"/>
              </a:buClr>
              <a:buSzPct val="100000"/>
              <a:buNone/>
              <a:defRPr sz="3000">
                <a:solidFill>
                  <a:schemeClr val="dk2"/>
                </a:solidFill>
              </a:defRPr>
            </a:lvl8pPr>
            <a:lvl9pPr lvl="8" algn="ctr">
              <a:spcBef>
                <a:spcPts val="0"/>
              </a:spcBef>
              <a:buClr>
                <a:schemeClr val="dk2"/>
              </a:buClr>
              <a:buSzPct val="100000"/>
              <a:buNone/>
              <a:defRPr sz="3000">
                <a:solidFill>
                  <a:schemeClr val="dk2"/>
                </a:solidFill>
              </a:defRPr>
            </a:lvl9pPr>
          </a:lstStyle>
          <a:p>
            <a:endParaRPr/>
          </a:p>
        </p:txBody>
      </p:sp>
      <p:sp>
        <p:nvSpPr>
          <p:cNvPr id="13" name="Shape 13"/>
          <p:cNvSpPr txBox="1">
            <a:spLocks noGrp="1"/>
          </p:cNvSpPr>
          <p:nvPr>
            <p:ph type="ctrTitle"/>
          </p:nvPr>
        </p:nvSpPr>
        <p:spPr>
          <a:xfrm>
            <a:off x="685800" y="2111123"/>
            <a:ext cx="7772400" cy="1546500"/>
          </a:xfrm>
          <a:prstGeom prst="rect">
            <a:avLst/>
          </a:prstGeom>
        </p:spPr>
        <p:txBody>
          <a:bodyPr lIns="91425" tIns="91425" rIns="91425" bIns="91425" anchor="b"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4" name="Shape 14"/>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57200" y="274637"/>
            <a:ext cx="8229600" cy="11432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7" name="Shape 17"/>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457200" y="274637"/>
            <a:ext cx="8229600" cy="11432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74637"/>
            <a:ext cx="8229600" cy="11432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7"/>
        <p:cNvGrpSpPr/>
        <p:nvPr/>
      </p:nvGrpSpPr>
      <p:grpSpPr>
        <a:xfrm>
          <a:off x="0" y="0"/>
          <a:ext cx="0" cy="0"/>
          <a:chOff x="0" y="0"/>
          <a:chExt cx="0" cy="0"/>
        </a:xfrm>
      </p:grpSpPr>
      <p:sp>
        <p:nvSpPr>
          <p:cNvPr id="28" name="Shape 28"/>
          <p:cNvSpPr txBox="1">
            <a:spLocks noGrp="1"/>
          </p:cNvSpPr>
          <p:nvPr>
            <p:ph type="body" idx="1"/>
          </p:nvPr>
        </p:nvSpPr>
        <p:spPr>
          <a:xfrm>
            <a:off x="457200" y="5875078"/>
            <a:ext cx="8229600" cy="692700"/>
          </a:xfrm>
          <a:prstGeom prst="rect">
            <a:avLst/>
          </a:prstGeom>
        </p:spPr>
        <p:txBody>
          <a:bodyPr lIns="91425" tIns="91425" rIns="91425" bIns="91425" anchor="t" anchorCtr="0"/>
          <a:lstStyle>
            <a:lvl1pPr lvl="0" algn="ctr">
              <a:spcBef>
                <a:spcPts val="0"/>
              </a:spcBef>
              <a:buClr>
                <a:schemeClr val="dk1"/>
              </a:buClr>
              <a:buSzPct val="100000"/>
              <a:buNone/>
              <a:defRPr sz="1800">
                <a:solidFill>
                  <a:schemeClr val="dk1"/>
                </a:solidFill>
              </a:defRPr>
            </a:lvl1pPr>
          </a:lstStyle>
          <a:p>
            <a:endParaRPr/>
          </a:p>
        </p:txBody>
      </p:sp>
      <p:sp>
        <p:nvSpPr>
          <p:cNvPr id="29" name="Shape 29"/>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0"/>
        <p:cNvGrpSpPr/>
        <p:nvPr/>
      </p:nvGrpSpPr>
      <p:grpSpPr>
        <a:xfrm>
          <a:off x="0" y="0"/>
          <a:ext cx="0" cy="0"/>
          <a:chOff x="0" y="0"/>
          <a:chExt cx="0" cy="0"/>
        </a:xfrm>
      </p:grpSpPr>
      <p:sp>
        <p:nvSpPr>
          <p:cNvPr id="31" name="Shape 31"/>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74637"/>
            <a:ext cx="8229600" cy="1143299"/>
          </a:xfrm>
          <a:prstGeom prst="rect">
            <a:avLst/>
          </a:prstGeom>
          <a:noFill/>
          <a:ln>
            <a:noFill/>
          </a:ln>
        </p:spPr>
        <p:txBody>
          <a:bodyPr lIns="91425" tIns="91425" rIns="91425" bIns="91425" anchor="b" anchorCtr="0"/>
          <a:lstStyle>
            <a:lvl1pPr lvl="0">
              <a:spcBef>
                <a:spcPts val="0"/>
              </a:spcBef>
              <a:buClr>
                <a:schemeClr val="dk1"/>
              </a:buClr>
              <a:buSzPct val="100000"/>
              <a:buNone/>
              <a:defRPr sz="3600" b="1">
                <a:solidFill>
                  <a:schemeClr val="dk1"/>
                </a:solidFill>
              </a:defRPr>
            </a:lvl1pPr>
            <a:lvl2pPr lvl="1">
              <a:spcBef>
                <a:spcPts val="0"/>
              </a:spcBef>
              <a:buClr>
                <a:schemeClr val="dk1"/>
              </a:buClr>
              <a:buSzPct val="100000"/>
              <a:buNone/>
              <a:defRPr sz="3600" b="1">
                <a:solidFill>
                  <a:schemeClr val="dk1"/>
                </a:solidFill>
              </a:defRPr>
            </a:lvl2pPr>
            <a:lvl3pPr lvl="2">
              <a:spcBef>
                <a:spcPts val="0"/>
              </a:spcBef>
              <a:buClr>
                <a:schemeClr val="dk1"/>
              </a:buClr>
              <a:buSzPct val="100000"/>
              <a:buNone/>
              <a:defRPr sz="3600" b="1">
                <a:solidFill>
                  <a:schemeClr val="dk1"/>
                </a:solidFill>
              </a:defRPr>
            </a:lvl3pPr>
            <a:lvl4pPr lvl="3">
              <a:spcBef>
                <a:spcPts val="0"/>
              </a:spcBef>
              <a:buClr>
                <a:schemeClr val="dk1"/>
              </a:buClr>
              <a:buSzPct val="100000"/>
              <a:buNone/>
              <a:defRPr sz="3600" b="1">
                <a:solidFill>
                  <a:schemeClr val="dk1"/>
                </a:solidFill>
              </a:defRPr>
            </a:lvl4pPr>
            <a:lvl5pPr lvl="4">
              <a:spcBef>
                <a:spcPts val="0"/>
              </a:spcBef>
              <a:buClr>
                <a:schemeClr val="dk1"/>
              </a:buClr>
              <a:buSzPct val="100000"/>
              <a:buNone/>
              <a:defRPr sz="3600" b="1">
                <a:solidFill>
                  <a:schemeClr val="dk1"/>
                </a:solidFill>
              </a:defRPr>
            </a:lvl5pPr>
            <a:lvl6pPr lvl="5">
              <a:spcBef>
                <a:spcPts val="0"/>
              </a:spcBef>
              <a:buClr>
                <a:schemeClr val="dk1"/>
              </a:buClr>
              <a:buSzPct val="100000"/>
              <a:buNone/>
              <a:defRPr sz="3600" b="1">
                <a:solidFill>
                  <a:schemeClr val="dk1"/>
                </a:solidFill>
              </a:defRPr>
            </a:lvl6pPr>
            <a:lvl7pPr lvl="6">
              <a:spcBef>
                <a:spcPts val="0"/>
              </a:spcBef>
              <a:buClr>
                <a:schemeClr val="dk1"/>
              </a:buClr>
              <a:buSzPct val="100000"/>
              <a:buNone/>
              <a:defRPr sz="3600" b="1">
                <a:solidFill>
                  <a:schemeClr val="dk1"/>
                </a:solidFill>
              </a:defRPr>
            </a:lvl7pPr>
            <a:lvl8pPr lvl="7">
              <a:spcBef>
                <a:spcPts val="0"/>
              </a:spcBef>
              <a:buClr>
                <a:schemeClr val="dk1"/>
              </a:buClr>
              <a:buSzPct val="100000"/>
              <a:buNone/>
              <a:defRPr sz="3600" b="1">
                <a:solidFill>
                  <a:schemeClr val="dk1"/>
                </a:solidFill>
              </a:defRPr>
            </a:lvl8pPr>
            <a:lvl9pPr lvl="8">
              <a:spcBef>
                <a:spcPts val="0"/>
              </a:spcBef>
              <a:buClr>
                <a:schemeClr val="dk1"/>
              </a:buClr>
              <a:buSzPct val="100000"/>
              <a:buNone/>
              <a:defRPr sz="3600" b="1">
                <a:solidFill>
                  <a:schemeClr val="dk1"/>
                </a:solidFill>
              </a:defRPr>
            </a:lvl9pPr>
          </a:lstStyle>
          <a:p>
            <a:endParaRPr/>
          </a:p>
        </p:txBody>
      </p:sp>
      <p:sp>
        <p:nvSpPr>
          <p:cNvPr id="7" name="Shape 7"/>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lvl="0">
              <a:spcBef>
                <a:spcPts val="600"/>
              </a:spcBef>
              <a:buSzPct val="100000"/>
              <a:defRPr sz="3000"/>
            </a:lvl1pPr>
            <a:lvl2pPr lvl="1">
              <a:spcBef>
                <a:spcPts val="480"/>
              </a:spcBef>
              <a:buSzPct val="100000"/>
              <a:defRPr sz="2400"/>
            </a:lvl2pPr>
            <a:lvl3pPr lvl="2">
              <a:spcBef>
                <a:spcPts val="480"/>
              </a:spcBef>
              <a:buSzPct val="100000"/>
              <a:defRPr sz="2400"/>
            </a:lvl3pPr>
            <a:lvl4pPr lvl="3">
              <a:spcBef>
                <a:spcPts val="360"/>
              </a:spcBef>
              <a:buSzPct val="100000"/>
              <a:defRPr sz="1800"/>
            </a:lvl4pPr>
            <a:lvl5pPr lvl="4">
              <a:spcBef>
                <a:spcPts val="360"/>
              </a:spcBef>
              <a:buSzPct val="100000"/>
              <a:defRPr sz="1800"/>
            </a:lvl5pPr>
            <a:lvl6pPr lvl="5">
              <a:spcBef>
                <a:spcPts val="360"/>
              </a:spcBef>
              <a:buSzPct val="100000"/>
              <a:defRPr sz="1800"/>
            </a:lvl6pPr>
            <a:lvl7pPr lvl="6">
              <a:spcBef>
                <a:spcPts val="360"/>
              </a:spcBef>
              <a:buSzPct val="100000"/>
              <a:defRPr sz="1800"/>
            </a:lvl7pPr>
            <a:lvl8pPr lvl="7">
              <a:spcBef>
                <a:spcPts val="360"/>
              </a:spcBef>
              <a:buSzPct val="100000"/>
              <a:defRPr sz="1800"/>
            </a:lvl8pPr>
            <a:lvl9pPr lvl="8">
              <a:spcBef>
                <a:spcPts val="360"/>
              </a:spcBef>
              <a:buSzPct val="100000"/>
              <a:defRPr sz="1800"/>
            </a:lvl9pPr>
          </a:lstStyle>
          <a:p>
            <a:endParaRPr/>
          </a:p>
        </p:txBody>
      </p:sp>
      <p:sp>
        <p:nvSpPr>
          <p:cNvPr id="8" name="Shape 8"/>
          <p:cNvSpPr txBox="1">
            <a:spLocks noGrp="1"/>
          </p:cNvSpPr>
          <p:nvPr>
            <p:ph type="sldNum" idx="12"/>
          </p:nvPr>
        </p:nvSpPr>
        <p:spPr>
          <a:xfrm>
            <a:off x="8556791" y="6333134"/>
            <a:ext cx="548699" cy="524699"/>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300">
                <a:solidFill>
                  <a:schemeClr val="dk1"/>
                </a:solidFill>
              </a:rPr>
              <a:t>‹#›</a:t>
            </a:fld>
            <a:endParaRPr lang="en" sz="1300">
              <a:solidFill>
                <a:schemeClr val="dk1"/>
              </a:solidFill>
            </a:endParaRPr>
          </a:p>
        </p:txBody>
      </p:sp>
      <p:sp>
        <p:nvSpPr>
          <p:cNvPr id="9" name="Shape 9"/>
          <p:cNvSpPr txBox="1"/>
          <p:nvPr/>
        </p:nvSpPr>
        <p:spPr>
          <a:xfrm>
            <a:off x="0" y="0"/>
            <a:ext cx="7632600" cy="524700"/>
          </a:xfrm>
          <a:prstGeom prst="rect">
            <a:avLst/>
          </a:prstGeom>
          <a:noFill/>
          <a:ln>
            <a:noFill/>
          </a:ln>
        </p:spPr>
        <p:txBody>
          <a:bodyPr lIns="91425" tIns="91425" rIns="91425" bIns="91425" anchor="ctr" anchorCtr="0">
            <a:noAutofit/>
          </a:bodyPr>
          <a:lstStyle/>
          <a:p>
            <a:pPr lvl="0" rtl="0">
              <a:spcBef>
                <a:spcPts val="0"/>
              </a:spcBef>
              <a:buNone/>
            </a:pPr>
            <a:r>
              <a:rPr lang="en">
                <a:solidFill>
                  <a:schemeClr val="dk1"/>
                </a:solidFill>
              </a:rPr>
              <a:t>Obj: (Standard 8.1 and RH 8.4) Students will be able to </a:t>
            </a:r>
            <a:r>
              <a:rPr lang="en" b="1" i="1" u="sng">
                <a:solidFill>
                  <a:schemeClr val="dk1"/>
                </a:solidFill>
              </a:rPr>
              <a:t>identify</a:t>
            </a:r>
            <a:r>
              <a:rPr lang="en">
                <a:solidFill>
                  <a:schemeClr val="dk1"/>
                </a:solidFill>
              </a:rPr>
              <a:t> and </a:t>
            </a:r>
            <a:r>
              <a:rPr lang="en" b="1" i="1" u="sng">
                <a:solidFill>
                  <a:schemeClr val="dk1"/>
                </a:solidFill>
              </a:rPr>
              <a:t>explain</a:t>
            </a:r>
            <a:r>
              <a:rPr lang="en">
                <a:solidFill>
                  <a:schemeClr val="dk1"/>
                </a:solidFill>
              </a:rPr>
              <a:t> the push-pull factors for the English migration to North America</a:t>
            </a:r>
          </a:p>
        </p:txBody>
      </p:sp>
      <p:sp>
        <p:nvSpPr>
          <p:cNvPr id="10" name="Shape 10"/>
          <p:cNvSpPr txBox="1"/>
          <p:nvPr/>
        </p:nvSpPr>
        <p:spPr>
          <a:xfrm>
            <a:off x="8368275" y="0"/>
            <a:ext cx="775800" cy="289200"/>
          </a:xfrm>
          <a:prstGeom prst="rect">
            <a:avLst/>
          </a:prstGeom>
          <a:noFill/>
          <a:ln>
            <a:noFill/>
          </a:ln>
        </p:spPr>
        <p:txBody>
          <a:bodyPr lIns="91425" tIns="91425" rIns="91425" bIns="91425" anchor="t" anchorCtr="0">
            <a:noAutofit/>
          </a:bodyPr>
          <a:lstStyle/>
          <a:p>
            <a:pPr lvl="0">
              <a:spcBef>
                <a:spcPts val="0"/>
              </a:spcBef>
              <a:buNone/>
            </a:pPr>
            <a:r>
              <a:rPr lang="en" b="1">
                <a:solidFill>
                  <a:srgbClr val="FF0000"/>
                </a:solidFill>
              </a:rPr>
              <a:t>9/1/16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tqn.com/y/create/1/S/F/o/P/-/the-13-american-colonies.jp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hushpuppynation.com/wp-content/uploads/2008/11/arriving-jamestown.jp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hyperlink" Target="http://www.landofthebrave.info/images/servants-colonists-america.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35"/>
        <p:cNvGrpSpPr/>
        <p:nvPr/>
      </p:nvGrpSpPr>
      <p:grpSpPr>
        <a:xfrm>
          <a:off x="0" y="0"/>
          <a:ext cx="0" cy="0"/>
          <a:chOff x="0" y="0"/>
          <a:chExt cx="0" cy="0"/>
        </a:xfrm>
      </p:grpSpPr>
      <p:sp>
        <p:nvSpPr>
          <p:cNvPr id="36" name="Shape 36"/>
          <p:cNvSpPr txBox="1">
            <a:spLocks noGrp="1"/>
          </p:cNvSpPr>
          <p:nvPr>
            <p:ph type="ctrTitle"/>
          </p:nvPr>
        </p:nvSpPr>
        <p:spPr>
          <a:xfrm>
            <a:off x="741650" y="383474"/>
            <a:ext cx="7772400" cy="663000"/>
          </a:xfrm>
          <a:prstGeom prst="rect">
            <a:avLst/>
          </a:prstGeom>
        </p:spPr>
        <p:txBody>
          <a:bodyPr lIns="91425" tIns="91425" rIns="91425" bIns="91425" anchor="b" anchorCtr="0">
            <a:noAutofit/>
          </a:bodyPr>
          <a:lstStyle/>
          <a:p>
            <a:pPr lvl="0">
              <a:spcBef>
                <a:spcPts val="0"/>
              </a:spcBef>
              <a:buNone/>
            </a:pPr>
            <a:r>
              <a:rPr lang="en" sz="3600"/>
              <a:t>Thursday,  September 1, 2016</a:t>
            </a:r>
          </a:p>
        </p:txBody>
      </p:sp>
      <p:sp>
        <p:nvSpPr>
          <p:cNvPr id="37" name="Shape 37"/>
          <p:cNvSpPr txBox="1">
            <a:spLocks noGrp="1"/>
          </p:cNvSpPr>
          <p:nvPr>
            <p:ph type="subTitle" idx="1"/>
          </p:nvPr>
        </p:nvSpPr>
        <p:spPr>
          <a:xfrm>
            <a:off x="266550" y="3266725"/>
            <a:ext cx="8610900" cy="755400"/>
          </a:xfrm>
          <a:prstGeom prst="rect">
            <a:avLst/>
          </a:prstGeom>
        </p:spPr>
        <p:txBody>
          <a:bodyPr lIns="91425" tIns="91425" rIns="91425" bIns="91425" anchor="t" anchorCtr="0">
            <a:noAutofit/>
          </a:bodyPr>
          <a:lstStyle/>
          <a:p>
            <a:pPr lvl="0">
              <a:spcBef>
                <a:spcPts val="0"/>
              </a:spcBef>
              <a:buNone/>
            </a:pPr>
            <a:r>
              <a:rPr lang="en"/>
              <a:t>Please take out your chromebook and a pencil.</a:t>
            </a:r>
          </a:p>
        </p:txBody>
      </p:sp>
      <p:pic>
        <p:nvPicPr>
          <p:cNvPr id="38" name="Shape 38">
            <a:hlinkClick r:id="rId3"/>
          </p:cNvPr>
          <p:cNvPicPr preferRelativeResize="0"/>
          <p:nvPr/>
        </p:nvPicPr>
        <p:blipFill>
          <a:blip r:embed="rId4">
            <a:alphaModFix/>
          </a:blip>
          <a:stretch>
            <a:fillRect/>
          </a:stretch>
        </p:blipFill>
        <p:spPr>
          <a:xfrm>
            <a:off x="5466775" y="1116050"/>
            <a:ext cx="2867575" cy="2150675"/>
          </a:xfrm>
          <a:prstGeom prst="rect">
            <a:avLst/>
          </a:prstGeom>
          <a:noFill/>
          <a:ln>
            <a:noFill/>
          </a:ln>
        </p:spPr>
      </p:pic>
      <p:sp>
        <p:nvSpPr>
          <p:cNvPr id="39" name="Shape 39"/>
          <p:cNvSpPr txBox="1"/>
          <p:nvPr/>
        </p:nvSpPr>
        <p:spPr>
          <a:xfrm>
            <a:off x="498300" y="1231175"/>
            <a:ext cx="4047000" cy="16494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1800" b="1" u="sng"/>
              <a:t>Target Goal:</a:t>
            </a:r>
          </a:p>
          <a:p>
            <a:pPr lvl="0" rtl="0">
              <a:spcBef>
                <a:spcPts val="0"/>
              </a:spcBef>
              <a:buNone/>
            </a:pPr>
            <a:endParaRPr sz="1800" b="1"/>
          </a:p>
          <a:p>
            <a:pPr lvl="0">
              <a:spcBef>
                <a:spcPts val="0"/>
              </a:spcBef>
              <a:buNone/>
            </a:pPr>
            <a:r>
              <a:rPr lang="en" sz="1800" b="1"/>
              <a:t>I will be able to explain the push-pull factors of the English coming to America </a:t>
            </a:r>
          </a:p>
        </p:txBody>
      </p:sp>
      <p:sp>
        <p:nvSpPr>
          <p:cNvPr id="40" name="Shape 40"/>
          <p:cNvSpPr txBox="1"/>
          <p:nvPr/>
        </p:nvSpPr>
        <p:spPr>
          <a:xfrm>
            <a:off x="389750" y="3897200"/>
            <a:ext cx="8610900" cy="2452500"/>
          </a:xfrm>
          <a:prstGeom prst="rect">
            <a:avLst/>
          </a:prstGeom>
          <a:noFill/>
          <a:ln>
            <a:noFill/>
          </a:ln>
        </p:spPr>
        <p:txBody>
          <a:bodyPr lIns="91425" tIns="91425" rIns="91425" bIns="91425" anchor="t" anchorCtr="0">
            <a:noAutofit/>
          </a:bodyPr>
          <a:lstStyle/>
          <a:p>
            <a:pPr lvl="0">
              <a:spcBef>
                <a:spcPts val="0"/>
              </a:spcBef>
              <a:buNone/>
            </a:pPr>
            <a:r>
              <a:rPr lang="en" sz="2400" b="1"/>
              <a:t>Bell Work:</a:t>
            </a:r>
          </a:p>
          <a:p>
            <a:pPr lvl="0">
              <a:spcBef>
                <a:spcPts val="0"/>
              </a:spcBef>
              <a:buNone/>
            </a:pPr>
            <a:endParaRPr sz="2400" b="1"/>
          </a:p>
          <a:p>
            <a:pPr marL="457200" lvl="0" indent="-381000" rtl="0">
              <a:spcBef>
                <a:spcPts val="0"/>
              </a:spcBef>
              <a:buSzPct val="100000"/>
              <a:buAutoNum type="arabicPeriod"/>
            </a:pPr>
            <a:r>
              <a:rPr lang="en" sz="2400" b="1"/>
              <a:t> What were 2 religions practiced and 2 industries found in the original 13 English Colonies.</a:t>
            </a:r>
          </a:p>
          <a:p>
            <a:pPr marL="457200" lvl="0" indent="-381000" rtl="0">
              <a:spcBef>
                <a:spcPts val="0"/>
              </a:spcBef>
              <a:buSzPct val="100000"/>
              <a:buAutoNum type="arabicPeriod"/>
            </a:pPr>
            <a:r>
              <a:rPr lang="en" sz="2400" b="1"/>
              <a:t>¿Cuáles fueron 2 religiones practicadas y 2 se encuentran en las industrias de los 13 originales Inglés Colonias.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7"/>
            <a:ext cx="8229600" cy="1143299"/>
          </a:xfrm>
          <a:prstGeom prst="rect">
            <a:avLst/>
          </a:prstGeom>
        </p:spPr>
        <p:txBody>
          <a:bodyPr lIns="91425" tIns="91425" rIns="91425" bIns="91425" anchor="b" anchorCtr="0">
            <a:noAutofit/>
          </a:bodyPr>
          <a:lstStyle/>
          <a:p>
            <a:pPr lvl="0">
              <a:spcBef>
                <a:spcPts val="0"/>
              </a:spcBef>
              <a:buNone/>
            </a:pPr>
            <a:r>
              <a:rPr lang="en"/>
              <a:t>Today’s Objective</a:t>
            </a:r>
          </a:p>
        </p:txBody>
      </p:sp>
      <p:sp>
        <p:nvSpPr>
          <p:cNvPr id="46" name="Shape 46"/>
          <p:cNvSpPr txBox="1">
            <a:spLocks noGrp="1"/>
          </p:cNvSpPr>
          <p:nvPr>
            <p:ph type="body" idx="1"/>
          </p:nvPr>
        </p:nvSpPr>
        <p:spPr>
          <a:xfrm>
            <a:off x="457200" y="1600200"/>
            <a:ext cx="8229600" cy="1761900"/>
          </a:xfrm>
          <a:prstGeom prst="rect">
            <a:avLst/>
          </a:prstGeom>
        </p:spPr>
        <p:txBody>
          <a:bodyPr lIns="91425" tIns="91425" rIns="91425" bIns="91425" anchor="t" anchorCtr="0">
            <a:noAutofit/>
          </a:bodyPr>
          <a:lstStyle/>
          <a:p>
            <a:pPr lvl="0">
              <a:spcBef>
                <a:spcPts val="0"/>
              </a:spcBef>
              <a:buClr>
                <a:schemeClr val="dk1"/>
              </a:buClr>
              <a:buSzPct val="36666"/>
              <a:buFont typeface="Arial"/>
              <a:buNone/>
            </a:pPr>
            <a:r>
              <a:rPr lang="en">
                <a:solidFill>
                  <a:schemeClr val="dk1"/>
                </a:solidFill>
              </a:rPr>
              <a:t>Students will be able to </a:t>
            </a:r>
            <a:r>
              <a:rPr lang="en" b="1" i="1" u="sng">
                <a:solidFill>
                  <a:schemeClr val="dk1"/>
                </a:solidFill>
              </a:rPr>
              <a:t>identify</a:t>
            </a:r>
            <a:r>
              <a:rPr lang="en">
                <a:solidFill>
                  <a:schemeClr val="dk1"/>
                </a:solidFill>
              </a:rPr>
              <a:t> and </a:t>
            </a:r>
            <a:r>
              <a:rPr lang="en" b="1" i="1" u="sng">
                <a:solidFill>
                  <a:schemeClr val="dk1"/>
                </a:solidFill>
              </a:rPr>
              <a:t>explain</a:t>
            </a:r>
            <a:r>
              <a:rPr lang="en">
                <a:solidFill>
                  <a:schemeClr val="dk1"/>
                </a:solidFill>
              </a:rPr>
              <a:t> the push-pull factors for the English migration to North America</a:t>
            </a:r>
          </a:p>
        </p:txBody>
      </p:sp>
      <p:sp>
        <p:nvSpPr>
          <p:cNvPr id="47" name="Shape 47"/>
          <p:cNvSpPr txBox="1"/>
          <p:nvPr/>
        </p:nvSpPr>
        <p:spPr>
          <a:xfrm>
            <a:off x="255650" y="4013125"/>
            <a:ext cx="8721900" cy="2085600"/>
          </a:xfrm>
          <a:prstGeom prst="rect">
            <a:avLst/>
          </a:prstGeom>
          <a:noFill/>
          <a:ln>
            <a:noFill/>
          </a:ln>
        </p:spPr>
        <p:txBody>
          <a:bodyPr lIns="91425" tIns="91425" rIns="91425" bIns="91425" anchor="ctr" anchorCtr="0">
            <a:noAutofit/>
          </a:bodyPr>
          <a:lstStyle/>
          <a:p>
            <a:pPr lvl="0" rtl="0">
              <a:spcBef>
                <a:spcPts val="0"/>
              </a:spcBef>
              <a:buNone/>
            </a:pPr>
            <a:r>
              <a:rPr lang="en" sz="1800" b="1"/>
              <a:t>Standard 8.1:  Students understand the major events preceding the founding of the nation and relate their significance to the development of American constitutional democracy.</a:t>
            </a:r>
          </a:p>
          <a:p>
            <a:pPr lvl="0" rtl="0">
              <a:spcBef>
                <a:spcPts val="0"/>
              </a:spcBef>
              <a:buNone/>
            </a:pPr>
            <a:endParaRPr sz="1800" b="1"/>
          </a:p>
          <a:p>
            <a:pPr lvl="0" rtl="0">
              <a:spcBef>
                <a:spcPts val="0"/>
              </a:spcBef>
              <a:buNone/>
            </a:pPr>
            <a:r>
              <a:rPr lang="en" sz="1800" b="1"/>
              <a:t>Standard WHST 8.4:  Produce clear and coherent writing in which the development, organization, and style are appropriate to task, purpose, and audience.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457200" y="274637"/>
            <a:ext cx="8229600" cy="1143299"/>
          </a:xfrm>
          <a:prstGeom prst="rect">
            <a:avLst/>
          </a:prstGeom>
        </p:spPr>
        <p:txBody>
          <a:bodyPr lIns="91425" tIns="91425" rIns="91425" bIns="91425" anchor="b" anchorCtr="0">
            <a:noAutofit/>
          </a:bodyPr>
          <a:lstStyle/>
          <a:p>
            <a:pPr lvl="0">
              <a:spcBef>
                <a:spcPts val="0"/>
              </a:spcBef>
              <a:buNone/>
            </a:pPr>
            <a:r>
              <a:rPr lang="en"/>
              <a:t>Prior Knowledge </a:t>
            </a:r>
          </a:p>
        </p:txBody>
      </p:sp>
      <p:sp>
        <p:nvSpPr>
          <p:cNvPr id="53" name="Shape 53"/>
          <p:cNvSpPr txBox="1">
            <a:spLocks noGrp="1"/>
          </p:cNvSpPr>
          <p:nvPr>
            <p:ph type="body" idx="1"/>
          </p:nvPr>
        </p:nvSpPr>
        <p:spPr>
          <a:xfrm>
            <a:off x="457200" y="1600200"/>
            <a:ext cx="8229600" cy="2163599"/>
          </a:xfrm>
          <a:prstGeom prst="rect">
            <a:avLst/>
          </a:prstGeom>
        </p:spPr>
        <p:txBody>
          <a:bodyPr lIns="91425" tIns="91425" rIns="91425" bIns="91425" anchor="t" anchorCtr="0">
            <a:noAutofit/>
          </a:bodyPr>
          <a:lstStyle/>
          <a:p>
            <a:pPr lvl="0" rtl="0">
              <a:spcBef>
                <a:spcPts val="0"/>
              </a:spcBef>
              <a:buNone/>
            </a:pPr>
            <a:r>
              <a:rPr lang="en"/>
              <a:t>Push factors are issues that encourage a person to leave their home.</a:t>
            </a:r>
          </a:p>
          <a:p>
            <a:pPr lvl="0" rtl="0">
              <a:spcBef>
                <a:spcPts val="0"/>
              </a:spcBef>
              <a:buNone/>
            </a:pPr>
            <a:r>
              <a:rPr lang="en"/>
              <a:t>Pull factors are things that pull a person to another place.</a:t>
            </a:r>
          </a:p>
          <a:p>
            <a:pPr lvl="0" rtl="0">
              <a:spcBef>
                <a:spcPts val="0"/>
              </a:spcBef>
              <a:buNone/>
            </a:pPr>
            <a:endParaRPr/>
          </a:p>
          <a:p>
            <a:pPr lvl="0">
              <a:spcBef>
                <a:spcPts val="0"/>
              </a:spcBef>
              <a:buNone/>
            </a:pPr>
            <a:endParaRPr/>
          </a:p>
        </p:txBody>
      </p:sp>
      <p:sp>
        <p:nvSpPr>
          <p:cNvPr id="54" name="Shape 54"/>
          <p:cNvSpPr txBox="1"/>
          <p:nvPr/>
        </p:nvSpPr>
        <p:spPr>
          <a:xfrm>
            <a:off x="760950" y="4117750"/>
            <a:ext cx="7622099" cy="625199"/>
          </a:xfrm>
          <a:prstGeom prst="rect">
            <a:avLst/>
          </a:prstGeom>
          <a:noFill/>
          <a:ln>
            <a:noFill/>
          </a:ln>
        </p:spPr>
        <p:txBody>
          <a:bodyPr lIns="91425" tIns="91425" rIns="91425" bIns="91425" anchor="t" anchorCtr="0">
            <a:noAutofit/>
          </a:bodyPr>
          <a:lstStyle/>
          <a:p>
            <a:pPr lvl="0" algn="ctr">
              <a:spcBef>
                <a:spcPts val="0"/>
              </a:spcBef>
              <a:buNone/>
            </a:pPr>
            <a:r>
              <a:rPr lang="en" sz="3600"/>
              <a:t>Push			Pull</a:t>
            </a:r>
          </a:p>
        </p:txBody>
      </p:sp>
      <p:cxnSp>
        <p:nvCxnSpPr>
          <p:cNvPr id="55" name="Shape 55"/>
          <p:cNvCxnSpPr>
            <a:stCxn id="54" idx="0"/>
          </p:cNvCxnSpPr>
          <p:nvPr/>
        </p:nvCxnSpPr>
        <p:spPr>
          <a:xfrm>
            <a:off x="4571999" y="4117750"/>
            <a:ext cx="6000" cy="2560200"/>
          </a:xfrm>
          <a:prstGeom prst="straightConnector1">
            <a:avLst/>
          </a:prstGeom>
          <a:noFill/>
          <a:ln w="19050" cap="flat" cmpd="sng">
            <a:solidFill>
              <a:schemeClr val="dk2"/>
            </a:solidFill>
            <a:prstDash val="solid"/>
            <a:round/>
            <a:headEnd type="none" w="lg" len="lg"/>
            <a:tailEnd type="none" w="lg" len="lg"/>
          </a:ln>
        </p:spPr>
      </p:cxnSp>
      <p:cxnSp>
        <p:nvCxnSpPr>
          <p:cNvPr id="56" name="Shape 56"/>
          <p:cNvCxnSpPr/>
          <p:nvPr/>
        </p:nvCxnSpPr>
        <p:spPr>
          <a:xfrm rot="10800000" flipH="1">
            <a:off x="1840600" y="4695975"/>
            <a:ext cx="5533499" cy="11699"/>
          </a:xfrm>
          <a:prstGeom prst="straightConnector1">
            <a:avLst/>
          </a:prstGeom>
          <a:noFill/>
          <a:ln w="19050" cap="flat" cmpd="sng">
            <a:solidFill>
              <a:schemeClr val="dk2"/>
            </a:solidFill>
            <a:prstDash val="solid"/>
            <a:round/>
            <a:headEnd type="none" w="lg" len="lg"/>
            <a:tailEnd type="none" w="lg" len="lg"/>
          </a:ln>
        </p:spPr>
      </p:cxnSp>
      <p:sp>
        <p:nvSpPr>
          <p:cNvPr id="57" name="Shape 57"/>
          <p:cNvSpPr/>
          <p:nvPr/>
        </p:nvSpPr>
        <p:spPr>
          <a:xfrm>
            <a:off x="1345050" y="3940775"/>
            <a:ext cx="6642600" cy="2737200"/>
          </a:xfrm>
          <a:prstGeom prst="rect">
            <a:avLst/>
          </a:prstGeom>
          <a:solidFill>
            <a:schemeClr val="lt2"/>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56050" y="-12"/>
            <a:ext cx="8229600" cy="1143299"/>
          </a:xfrm>
          <a:prstGeom prst="rect">
            <a:avLst/>
          </a:prstGeom>
        </p:spPr>
        <p:txBody>
          <a:bodyPr lIns="91425" tIns="91425" rIns="91425" bIns="91425" anchor="b" anchorCtr="0">
            <a:noAutofit/>
          </a:bodyPr>
          <a:lstStyle/>
          <a:p>
            <a:pPr lvl="0">
              <a:spcBef>
                <a:spcPts val="0"/>
              </a:spcBef>
              <a:buNone/>
            </a:pPr>
            <a:r>
              <a:rPr lang="en"/>
              <a:t>Concept</a:t>
            </a:r>
          </a:p>
        </p:txBody>
      </p:sp>
      <p:sp>
        <p:nvSpPr>
          <p:cNvPr id="63" name="Shape 63"/>
          <p:cNvSpPr txBox="1">
            <a:spLocks noGrp="1"/>
          </p:cNvSpPr>
          <p:nvPr>
            <p:ph type="body" idx="1"/>
          </p:nvPr>
        </p:nvSpPr>
        <p:spPr>
          <a:xfrm>
            <a:off x="56050" y="1143300"/>
            <a:ext cx="8781299" cy="2352299"/>
          </a:xfrm>
          <a:prstGeom prst="rect">
            <a:avLst/>
          </a:prstGeom>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
              <a:t>Beginning in the </a:t>
            </a:r>
            <a:r>
              <a:rPr lang="en">
                <a:solidFill>
                  <a:srgbClr val="FF0000"/>
                </a:solidFill>
              </a:rPr>
              <a:t>1600s</a:t>
            </a:r>
            <a:r>
              <a:rPr lang="en"/>
              <a:t> England began setting up colonies in North America. Eventually 13 colonies would be set up, each with </a:t>
            </a:r>
            <a:r>
              <a:rPr lang="en">
                <a:solidFill>
                  <a:srgbClr val="FF0000"/>
                </a:solidFill>
              </a:rPr>
              <a:t>different reasons</a:t>
            </a:r>
            <a:r>
              <a:rPr lang="en"/>
              <a:t> as to why they left England. </a:t>
            </a:r>
          </a:p>
        </p:txBody>
      </p:sp>
      <p:pic>
        <p:nvPicPr>
          <p:cNvPr id="64" name="Shape 64">
            <a:hlinkClick r:id="rId3"/>
          </p:cNvPr>
          <p:cNvPicPr preferRelativeResize="0"/>
          <p:nvPr/>
        </p:nvPicPr>
        <p:blipFill>
          <a:blip r:embed="rId4">
            <a:alphaModFix/>
          </a:blip>
          <a:stretch>
            <a:fillRect/>
          </a:stretch>
        </p:blipFill>
        <p:spPr>
          <a:xfrm>
            <a:off x="1946775" y="3263000"/>
            <a:ext cx="5386100" cy="34972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197625" y="85837"/>
            <a:ext cx="8229600" cy="1143299"/>
          </a:xfrm>
          <a:prstGeom prst="rect">
            <a:avLst/>
          </a:prstGeom>
        </p:spPr>
        <p:txBody>
          <a:bodyPr lIns="91425" tIns="91425" rIns="91425" bIns="91425" anchor="b" anchorCtr="0">
            <a:noAutofit/>
          </a:bodyPr>
          <a:lstStyle/>
          <a:p>
            <a:pPr lvl="0">
              <a:spcBef>
                <a:spcPts val="0"/>
              </a:spcBef>
              <a:buNone/>
            </a:pPr>
            <a:r>
              <a:rPr lang="en"/>
              <a:t>Concept</a:t>
            </a:r>
          </a:p>
        </p:txBody>
      </p:sp>
      <p:sp>
        <p:nvSpPr>
          <p:cNvPr id="70" name="Shape 70"/>
          <p:cNvSpPr txBox="1">
            <a:spLocks noGrp="1"/>
          </p:cNvSpPr>
          <p:nvPr>
            <p:ph type="body" idx="1"/>
          </p:nvPr>
        </p:nvSpPr>
        <p:spPr>
          <a:xfrm>
            <a:off x="280225" y="1311725"/>
            <a:ext cx="8229600" cy="4967700"/>
          </a:xfrm>
          <a:prstGeom prst="rect">
            <a:avLst/>
          </a:prstGeom>
        </p:spPr>
        <p:txBody>
          <a:bodyPr lIns="91425" tIns="91425" rIns="91425" bIns="91425" anchor="t" anchorCtr="0">
            <a:noAutofit/>
          </a:bodyPr>
          <a:lstStyle/>
          <a:p>
            <a:pPr lvl="0" rtl="0">
              <a:spcBef>
                <a:spcPts val="0"/>
              </a:spcBef>
              <a:buNone/>
            </a:pPr>
            <a:r>
              <a:rPr lang="en" b="1" u="sng"/>
              <a:t>Push Factors</a:t>
            </a:r>
          </a:p>
          <a:p>
            <a:pPr marL="457200" lvl="0" indent="-228600" rtl="0">
              <a:spcBef>
                <a:spcPts val="0"/>
              </a:spcBef>
            </a:pPr>
            <a:r>
              <a:rPr lang="en"/>
              <a:t>Religious persecution</a:t>
            </a:r>
          </a:p>
          <a:p>
            <a:pPr marL="457200" lvl="0" indent="-228600" rtl="0">
              <a:spcBef>
                <a:spcPts val="0"/>
              </a:spcBef>
            </a:pPr>
            <a:r>
              <a:rPr lang="en"/>
              <a:t>Debt</a:t>
            </a:r>
          </a:p>
          <a:p>
            <a:pPr marL="457200" lvl="0" indent="-228600" rtl="0">
              <a:spcBef>
                <a:spcPts val="0"/>
              </a:spcBef>
            </a:pPr>
            <a:r>
              <a:rPr lang="en"/>
              <a:t>Prison</a:t>
            </a:r>
          </a:p>
          <a:p>
            <a:pPr lvl="0" rtl="0">
              <a:spcBef>
                <a:spcPts val="0"/>
              </a:spcBef>
              <a:buNone/>
            </a:pPr>
            <a:endParaRPr/>
          </a:p>
          <a:p>
            <a:pPr lvl="0" rtl="0">
              <a:spcBef>
                <a:spcPts val="0"/>
              </a:spcBef>
              <a:buNone/>
            </a:pPr>
            <a:r>
              <a:rPr lang="en" b="1" u="sng"/>
              <a:t>Pull Factors</a:t>
            </a:r>
          </a:p>
          <a:p>
            <a:pPr marL="457200" lvl="0" indent="-228600" rtl="0">
              <a:spcBef>
                <a:spcPts val="0"/>
              </a:spcBef>
            </a:pPr>
            <a:r>
              <a:rPr lang="en"/>
              <a:t>Gold (get rich!)</a:t>
            </a:r>
          </a:p>
          <a:p>
            <a:pPr marL="457200" lvl="0" indent="-228600" rtl="0">
              <a:spcBef>
                <a:spcPts val="0"/>
              </a:spcBef>
            </a:pPr>
            <a:r>
              <a:rPr lang="en"/>
              <a:t>Land</a:t>
            </a:r>
          </a:p>
          <a:p>
            <a:pPr marL="457200" lvl="0" indent="-228600" rtl="0">
              <a:spcBef>
                <a:spcPts val="0"/>
              </a:spcBef>
            </a:pPr>
            <a:r>
              <a:rPr lang="en"/>
              <a:t>Religious freedom</a:t>
            </a:r>
          </a:p>
          <a:p>
            <a:pPr marL="457200" lvl="0" indent="-228600">
              <a:spcBef>
                <a:spcPts val="0"/>
              </a:spcBef>
            </a:pPr>
            <a:r>
              <a:rPr lang="en"/>
              <a:t>New life with better opportunities </a:t>
            </a:r>
          </a:p>
        </p:txBody>
      </p:sp>
      <p:pic>
        <p:nvPicPr>
          <p:cNvPr id="71" name="Shape 71">
            <a:hlinkClick r:id="rId3"/>
          </p:cNvPr>
          <p:cNvPicPr preferRelativeResize="0"/>
          <p:nvPr/>
        </p:nvPicPr>
        <p:blipFill>
          <a:blip r:embed="rId4">
            <a:alphaModFix/>
          </a:blip>
          <a:stretch>
            <a:fillRect/>
          </a:stretch>
        </p:blipFill>
        <p:spPr>
          <a:xfrm>
            <a:off x="4752050" y="1569200"/>
            <a:ext cx="4121399" cy="2890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1000"/>
                                        <p:tgtEl>
                                          <p:spTgt spid="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xEl>
                                              <p:pRg st="1" end="1"/>
                                            </p:txEl>
                                          </p:spTgt>
                                        </p:tgtEl>
                                        <p:attrNameLst>
                                          <p:attrName>style.visibility</p:attrName>
                                        </p:attrNameLst>
                                      </p:cBhvr>
                                      <p:to>
                                        <p:strVal val="visible"/>
                                      </p:to>
                                    </p:set>
                                    <p:animEffect transition="in" filter="fade">
                                      <p:cBhvr>
                                        <p:cTn id="12" dur="1000"/>
                                        <p:tgtEl>
                                          <p:spTgt spid="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0">
                                            <p:txEl>
                                              <p:pRg st="2" end="2"/>
                                            </p:txEl>
                                          </p:spTgt>
                                        </p:tgtEl>
                                        <p:attrNameLst>
                                          <p:attrName>style.visibility</p:attrName>
                                        </p:attrNameLst>
                                      </p:cBhvr>
                                      <p:to>
                                        <p:strVal val="visible"/>
                                      </p:to>
                                    </p:set>
                                    <p:animEffect transition="in" filter="fade">
                                      <p:cBhvr>
                                        <p:cTn id="17" dur="1000"/>
                                        <p:tgtEl>
                                          <p:spTgt spid="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0">
                                            <p:txEl>
                                              <p:pRg st="3" end="3"/>
                                            </p:txEl>
                                          </p:spTgt>
                                        </p:tgtEl>
                                        <p:attrNameLst>
                                          <p:attrName>style.visibility</p:attrName>
                                        </p:attrNameLst>
                                      </p:cBhvr>
                                      <p:to>
                                        <p:strVal val="visible"/>
                                      </p:to>
                                    </p:set>
                                    <p:animEffect transition="in" filter="fade">
                                      <p:cBhvr>
                                        <p:cTn id="22" dur="1000"/>
                                        <p:tgtEl>
                                          <p:spTgt spid="7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0">
                                            <p:txEl>
                                              <p:pRg st="4" end="4"/>
                                            </p:txEl>
                                          </p:spTgt>
                                        </p:tgtEl>
                                        <p:attrNameLst>
                                          <p:attrName>style.visibility</p:attrName>
                                        </p:attrNameLst>
                                      </p:cBhvr>
                                      <p:to>
                                        <p:strVal val="visible"/>
                                      </p:to>
                                    </p:set>
                                    <p:animEffect transition="in" filter="fade">
                                      <p:cBhvr>
                                        <p:cTn id="27" dur="1000"/>
                                        <p:tgtEl>
                                          <p:spTgt spid="7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0">
                                            <p:txEl>
                                              <p:pRg st="5" end="5"/>
                                            </p:txEl>
                                          </p:spTgt>
                                        </p:tgtEl>
                                        <p:attrNameLst>
                                          <p:attrName>style.visibility</p:attrName>
                                        </p:attrNameLst>
                                      </p:cBhvr>
                                      <p:to>
                                        <p:strVal val="visible"/>
                                      </p:to>
                                    </p:set>
                                    <p:animEffect transition="in" filter="fade">
                                      <p:cBhvr>
                                        <p:cTn id="32" dur="1000"/>
                                        <p:tgtEl>
                                          <p:spTgt spid="7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0">
                                            <p:txEl>
                                              <p:pRg st="6" end="6"/>
                                            </p:txEl>
                                          </p:spTgt>
                                        </p:tgtEl>
                                        <p:attrNameLst>
                                          <p:attrName>style.visibility</p:attrName>
                                        </p:attrNameLst>
                                      </p:cBhvr>
                                      <p:to>
                                        <p:strVal val="visible"/>
                                      </p:to>
                                    </p:set>
                                    <p:animEffect transition="in" filter="fade">
                                      <p:cBhvr>
                                        <p:cTn id="37" dur="1000"/>
                                        <p:tgtEl>
                                          <p:spTgt spid="7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0">
                                            <p:txEl>
                                              <p:pRg st="7" end="7"/>
                                            </p:txEl>
                                          </p:spTgt>
                                        </p:tgtEl>
                                        <p:attrNameLst>
                                          <p:attrName>style.visibility</p:attrName>
                                        </p:attrNameLst>
                                      </p:cBhvr>
                                      <p:to>
                                        <p:strVal val="visible"/>
                                      </p:to>
                                    </p:set>
                                    <p:animEffect transition="in" filter="fade">
                                      <p:cBhvr>
                                        <p:cTn id="42" dur="1000"/>
                                        <p:tgtEl>
                                          <p:spTgt spid="7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0">
                                            <p:txEl>
                                              <p:pRg st="8" end="8"/>
                                            </p:txEl>
                                          </p:spTgt>
                                        </p:tgtEl>
                                        <p:attrNameLst>
                                          <p:attrName>style.visibility</p:attrName>
                                        </p:attrNameLst>
                                      </p:cBhvr>
                                      <p:to>
                                        <p:strVal val="visible"/>
                                      </p:to>
                                    </p:set>
                                    <p:animEffect transition="in" filter="fade">
                                      <p:cBhvr>
                                        <p:cTn id="47" dur="1000"/>
                                        <p:tgtEl>
                                          <p:spTgt spid="70">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0">
                                            <p:txEl>
                                              <p:pRg st="9" end="9"/>
                                            </p:txEl>
                                          </p:spTgt>
                                        </p:tgtEl>
                                        <p:attrNameLst>
                                          <p:attrName>style.visibility</p:attrName>
                                        </p:attrNameLst>
                                      </p:cBhvr>
                                      <p:to>
                                        <p:strVal val="visible"/>
                                      </p:to>
                                    </p:set>
                                    <p:animEffect transition="in" filter="fade">
                                      <p:cBhvr>
                                        <p:cTn id="52" dur="1000"/>
                                        <p:tgtEl>
                                          <p:spTgt spid="7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457200" y="274637"/>
            <a:ext cx="8229600" cy="1143299"/>
          </a:xfrm>
          <a:prstGeom prst="rect">
            <a:avLst/>
          </a:prstGeom>
        </p:spPr>
        <p:txBody>
          <a:bodyPr lIns="91425" tIns="91425" rIns="91425" bIns="91425" anchor="b" anchorCtr="0">
            <a:noAutofit/>
          </a:bodyPr>
          <a:lstStyle/>
          <a:p>
            <a:pPr lvl="0">
              <a:spcBef>
                <a:spcPts val="0"/>
              </a:spcBef>
              <a:buNone/>
            </a:pPr>
            <a:r>
              <a:rPr lang="en"/>
              <a:t>Skill</a:t>
            </a:r>
          </a:p>
        </p:txBody>
      </p:sp>
      <p:sp>
        <p:nvSpPr>
          <p:cNvPr id="77" name="Shape 77"/>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228600" rtl="0">
              <a:spcBef>
                <a:spcPts val="0"/>
              </a:spcBef>
              <a:buAutoNum type="arabicPeriod"/>
            </a:pPr>
            <a:r>
              <a:rPr lang="en"/>
              <a:t>Read the text</a:t>
            </a:r>
          </a:p>
          <a:p>
            <a:pPr marL="457200" lvl="0" indent="-228600" rtl="0">
              <a:spcBef>
                <a:spcPts val="0"/>
              </a:spcBef>
              <a:buAutoNum type="arabicPeriod"/>
            </a:pPr>
            <a:r>
              <a:rPr lang="en"/>
              <a:t>IDENTIFY: </a:t>
            </a:r>
            <a:r>
              <a:rPr lang="en" u="sng"/>
              <a:t>Underline</a:t>
            </a:r>
            <a:r>
              <a:rPr lang="en"/>
              <a:t> </a:t>
            </a:r>
            <a:r>
              <a:rPr lang="en" u="sng"/>
              <a:t>push</a:t>
            </a:r>
            <a:r>
              <a:rPr lang="en"/>
              <a:t>, circle pull</a:t>
            </a:r>
          </a:p>
          <a:p>
            <a:pPr marL="457200" lvl="0" indent="-228600">
              <a:spcBef>
                <a:spcPts val="0"/>
              </a:spcBef>
              <a:buAutoNum type="arabicPeriod"/>
            </a:pPr>
            <a:r>
              <a:rPr lang="en"/>
              <a:t>EXPLAIN: why does it represent a push or pull factor </a:t>
            </a:r>
          </a:p>
        </p:txBody>
      </p:sp>
      <p:sp>
        <p:nvSpPr>
          <p:cNvPr id="78" name="Shape 78"/>
          <p:cNvSpPr/>
          <p:nvPr/>
        </p:nvSpPr>
        <p:spPr>
          <a:xfrm>
            <a:off x="5618375" y="2193850"/>
            <a:ext cx="1935300" cy="535200"/>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
                                            <p:txEl>
                                              <p:pRg st="0" end="0"/>
                                            </p:txEl>
                                          </p:spTgt>
                                        </p:tgtEl>
                                        <p:attrNameLst>
                                          <p:attrName>style.visibility</p:attrName>
                                        </p:attrNameLst>
                                      </p:cBhvr>
                                      <p:to>
                                        <p:strVal val="visible"/>
                                      </p:to>
                                    </p:set>
                                    <p:animEffect transition="in" filter="fade">
                                      <p:cBhvr>
                                        <p:cTn id="7" dur="1000"/>
                                        <p:tgtEl>
                                          <p:spTgt spid="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
                                            <p:txEl>
                                              <p:pRg st="1" end="1"/>
                                            </p:txEl>
                                          </p:spTgt>
                                        </p:tgtEl>
                                        <p:attrNameLst>
                                          <p:attrName>style.visibility</p:attrName>
                                        </p:attrNameLst>
                                      </p:cBhvr>
                                      <p:to>
                                        <p:strVal val="visible"/>
                                      </p:to>
                                    </p:set>
                                    <p:animEffect transition="in" filter="fade">
                                      <p:cBhvr>
                                        <p:cTn id="12" dur="1000"/>
                                        <p:tgtEl>
                                          <p:spTgt spid="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
                                            <p:txEl>
                                              <p:pRg st="2" end="2"/>
                                            </p:txEl>
                                          </p:spTgt>
                                        </p:tgtEl>
                                        <p:attrNameLst>
                                          <p:attrName>style.visibility</p:attrName>
                                        </p:attrNameLst>
                                      </p:cBhvr>
                                      <p:to>
                                        <p:strVal val="visible"/>
                                      </p:to>
                                    </p:set>
                                    <p:animEffect transition="in" filter="fade">
                                      <p:cBhvr>
                                        <p:cTn id="17" dur="1000"/>
                                        <p:tgtEl>
                                          <p:spTgt spid="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120900" y="510025"/>
            <a:ext cx="2890800" cy="633300"/>
          </a:xfrm>
          <a:prstGeom prst="rect">
            <a:avLst/>
          </a:prstGeom>
        </p:spPr>
        <p:txBody>
          <a:bodyPr lIns="91425" tIns="91425" rIns="91425" bIns="91425" anchor="b" anchorCtr="0">
            <a:noAutofit/>
          </a:bodyPr>
          <a:lstStyle/>
          <a:p>
            <a:pPr lvl="0">
              <a:spcBef>
                <a:spcPts val="0"/>
              </a:spcBef>
              <a:buNone/>
            </a:pPr>
            <a:r>
              <a:rPr lang="en"/>
              <a:t>Skill- I DO </a:t>
            </a:r>
          </a:p>
        </p:txBody>
      </p:sp>
      <p:sp>
        <p:nvSpPr>
          <p:cNvPr id="84" name="Shape 84"/>
          <p:cNvSpPr txBox="1">
            <a:spLocks noGrp="1"/>
          </p:cNvSpPr>
          <p:nvPr>
            <p:ph type="body" idx="1"/>
          </p:nvPr>
        </p:nvSpPr>
        <p:spPr>
          <a:xfrm>
            <a:off x="3309600" y="353950"/>
            <a:ext cx="5713500" cy="4448099"/>
          </a:xfrm>
          <a:prstGeom prst="rect">
            <a:avLst/>
          </a:prstGeom>
        </p:spPr>
        <p:txBody>
          <a:bodyPr lIns="91425" tIns="91425" rIns="91425" bIns="91425" anchor="t" anchorCtr="0">
            <a:noAutofit/>
          </a:bodyPr>
          <a:lstStyle/>
          <a:p>
            <a:pPr lvl="0" rtl="0">
              <a:spcBef>
                <a:spcPts val="0"/>
              </a:spcBef>
              <a:buNone/>
            </a:pPr>
            <a:r>
              <a:rPr lang="en" sz="2400" b="1" u="sng"/>
              <a:t>Jamestown:</a:t>
            </a:r>
          </a:p>
          <a:p>
            <a:pPr lvl="0">
              <a:spcBef>
                <a:spcPts val="0"/>
              </a:spcBef>
              <a:buNone/>
            </a:pPr>
            <a:r>
              <a:rPr lang="en" sz="2400"/>
              <a:t>More than 100 people braved an Atlantic crossing and set up the first permanent English settlement in North America in 1607...Life in Virginia was very hard. The colonists had come hoping to find gold or silver. Instead, they could barely find enough to eat. Many settlers died from starvation and the cold winters, and others were killed in clashes with Native Americans. </a:t>
            </a:r>
          </a:p>
        </p:txBody>
      </p:sp>
      <p:sp>
        <p:nvSpPr>
          <p:cNvPr id="85" name="Shape 85"/>
          <p:cNvSpPr txBox="1"/>
          <p:nvPr/>
        </p:nvSpPr>
        <p:spPr>
          <a:xfrm>
            <a:off x="224175" y="1250675"/>
            <a:ext cx="2890799" cy="17580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228600" rtl="0">
              <a:spcBef>
                <a:spcPts val="0"/>
              </a:spcBef>
              <a:buAutoNum type="arabicPeriod"/>
            </a:pPr>
            <a:r>
              <a:rPr lang="en"/>
              <a:t>Read the text</a:t>
            </a:r>
          </a:p>
          <a:p>
            <a:pPr marL="457200" lvl="0" indent="-228600" rtl="0">
              <a:spcBef>
                <a:spcPts val="0"/>
              </a:spcBef>
              <a:buAutoNum type="arabicPeriod"/>
            </a:pPr>
            <a:r>
              <a:rPr lang="en"/>
              <a:t>IDENTIFY. Underline push, circle pull</a:t>
            </a:r>
          </a:p>
          <a:p>
            <a:pPr marL="457200" lvl="0" indent="-228600" rtl="0">
              <a:spcBef>
                <a:spcPts val="0"/>
              </a:spcBef>
              <a:buAutoNum type="arabicPeriod"/>
            </a:pPr>
            <a:r>
              <a:rPr lang="en"/>
              <a:t>EXPLAIN. why does it represent a push or pull factor</a:t>
            </a:r>
          </a:p>
        </p:txBody>
      </p:sp>
      <p:sp>
        <p:nvSpPr>
          <p:cNvPr id="86" name="Shape 86"/>
          <p:cNvSpPr/>
          <p:nvPr/>
        </p:nvSpPr>
        <p:spPr>
          <a:xfrm>
            <a:off x="120900" y="4967275"/>
            <a:ext cx="8902200" cy="1297799"/>
          </a:xfrm>
          <a:prstGeom prst="rect">
            <a:avLst/>
          </a:prstGeom>
          <a:solidFill>
            <a:srgbClr val="9FC5E8"/>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indent="457200" rtl="0">
              <a:spcBef>
                <a:spcPts val="0"/>
              </a:spcBef>
              <a:buNone/>
            </a:pPr>
            <a:r>
              <a:rPr lang="en" sz="2400"/>
              <a:t>I </a:t>
            </a:r>
            <a:r>
              <a:rPr lang="en" sz="2400" b="1"/>
              <a:t>(</a:t>
            </a:r>
            <a:r>
              <a:rPr lang="en" sz="2400" b="1" i="1"/>
              <a:t>underlined/</a:t>
            </a:r>
            <a:r>
              <a:rPr lang="en" sz="2400" b="1" i="1">
                <a:solidFill>
                  <a:schemeClr val="dk1"/>
                </a:solidFill>
              </a:rPr>
              <a:t>circled</a:t>
            </a:r>
            <a:r>
              <a:rPr lang="en" sz="2400" b="1" i="1"/>
              <a:t>)</a:t>
            </a:r>
            <a:r>
              <a:rPr lang="en" sz="2400" i="1"/>
              <a:t> </a:t>
            </a:r>
            <a:r>
              <a:rPr lang="en" sz="2400"/>
              <a:t>as a </a:t>
            </a:r>
            <a:r>
              <a:rPr lang="en" sz="2400" b="1" i="1"/>
              <a:t>(push/pull factor)</a:t>
            </a:r>
            <a:r>
              <a:rPr lang="en" sz="2400" i="1"/>
              <a:t>.</a:t>
            </a:r>
            <a:r>
              <a:rPr lang="en" sz="2400"/>
              <a:t>  </a:t>
            </a:r>
          </a:p>
          <a:p>
            <a:pPr lvl="0" indent="457200">
              <a:spcBef>
                <a:spcPts val="0"/>
              </a:spcBef>
              <a:buNone/>
            </a:pPr>
            <a:r>
              <a:rPr lang="en" sz="2400"/>
              <a:t>It represents a </a:t>
            </a:r>
            <a:r>
              <a:rPr lang="en" sz="2400" b="1" i="1"/>
              <a:t>(push/pull factor)</a:t>
            </a:r>
            <a:r>
              <a:rPr lang="en" sz="2400"/>
              <a:t>  because _______.</a:t>
            </a:r>
          </a:p>
        </p:txBody>
      </p:sp>
      <p:cxnSp>
        <p:nvCxnSpPr>
          <p:cNvPr id="87" name="Shape 87"/>
          <p:cNvCxnSpPr/>
          <p:nvPr/>
        </p:nvCxnSpPr>
        <p:spPr>
          <a:xfrm>
            <a:off x="6111725" y="2749100"/>
            <a:ext cx="2477700" cy="11699"/>
          </a:xfrm>
          <a:prstGeom prst="straightConnector1">
            <a:avLst/>
          </a:prstGeom>
          <a:noFill/>
          <a:ln w="19050" cap="flat" cmpd="sng">
            <a:solidFill>
              <a:schemeClr val="dk2"/>
            </a:solidFill>
            <a:prstDash val="solid"/>
            <a:round/>
            <a:headEnd type="none" w="lg" len="lg"/>
            <a:tailEnd type="none" w="lg" len="lg"/>
          </a:ln>
        </p:spPr>
      </p:cxnSp>
      <p:cxnSp>
        <p:nvCxnSpPr>
          <p:cNvPr id="88" name="Shape 88"/>
          <p:cNvCxnSpPr/>
          <p:nvPr/>
        </p:nvCxnSpPr>
        <p:spPr>
          <a:xfrm rot="10800000" flipH="1">
            <a:off x="3445225" y="3091350"/>
            <a:ext cx="1014600" cy="11699"/>
          </a:xfrm>
          <a:prstGeom prst="straightConnector1">
            <a:avLst/>
          </a:prstGeom>
          <a:noFill/>
          <a:ln w="19050" cap="flat" cmpd="sng">
            <a:solidFill>
              <a:schemeClr val="dk2"/>
            </a:solidFill>
            <a:prstDash val="solid"/>
            <a:round/>
            <a:headEnd type="none" w="lg" len="lg"/>
            <a:tailEnd type="none" w="lg" len="lg"/>
          </a:ln>
        </p:spPr>
      </p:cxnSp>
      <p:sp>
        <p:nvSpPr>
          <p:cNvPr id="89" name="Shape 89"/>
          <p:cNvSpPr/>
          <p:nvPr/>
        </p:nvSpPr>
        <p:spPr>
          <a:xfrm>
            <a:off x="515625" y="2059625"/>
            <a:ext cx="6383100" cy="2501400"/>
          </a:xfrm>
          <a:prstGeom prst="rect">
            <a:avLst/>
          </a:prstGeom>
          <a:solidFill>
            <a:srgbClr val="93C47D"/>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r>
              <a:rPr lang="en" sz="2400"/>
              <a:t>I underlined </a:t>
            </a:r>
            <a:r>
              <a:rPr lang="en" sz="2400" b="1" i="1"/>
              <a:t>“hoping to find gold”</a:t>
            </a:r>
            <a:r>
              <a:rPr lang="en" sz="2400"/>
              <a:t> as a </a:t>
            </a:r>
            <a:r>
              <a:rPr lang="en" sz="2400" b="1" i="1"/>
              <a:t>pull factor</a:t>
            </a:r>
            <a:r>
              <a:rPr lang="en" sz="2400"/>
              <a:t>. It represents a </a:t>
            </a:r>
            <a:r>
              <a:rPr lang="en" sz="2400" b="1" i="1"/>
              <a:t>pull factor</a:t>
            </a:r>
            <a:r>
              <a:rPr lang="en" sz="2400"/>
              <a:t> because </a:t>
            </a:r>
            <a:r>
              <a:rPr lang="en" sz="2400" b="1"/>
              <a:t>the colonists left England in search of the gold and silver they thought existed in North America.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10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fade">
                                      <p:cBhvr>
                                        <p:cTn id="12" dur="1000"/>
                                        <p:tgtEl>
                                          <p:spTgt spid="8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120900" y="642100"/>
            <a:ext cx="2037300" cy="444000"/>
          </a:xfrm>
          <a:prstGeom prst="rect">
            <a:avLst/>
          </a:prstGeom>
        </p:spPr>
        <p:txBody>
          <a:bodyPr lIns="91425" tIns="91425" rIns="91425" bIns="91425" anchor="b" anchorCtr="0">
            <a:noAutofit/>
          </a:bodyPr>
          <a:lstStyle/>
          <a:p>
            <a:pPr lvl="0" rtl="0">
              <a:spcBef>
                <a:spcPts val="0"/>
              </a:spcBef>
              <a:buNone/>
            </a:pPr>
            <a:r>
              <a:rPr lang="en" sz="2400"/>
              <a:t>Skill- WE DO </a:t>
            </a:r>
          </a:p>
        </p:txBody>
      </p:sp>
      <p:sp>
        <p:nvSpPr>
          <p:cNvPr id="95" name="Shape 95"/>
          <p:cNvSpPr txBox="1">
            <a:spLocks noGrp="1"/>
          </p:cNvSpPr>
          <p:nvPr>
            <p:ph type="body" idx="1"/>
          </p:nvPr>
        </p:nvSpPr>
        <p:spPr>
          <a:xfrm>
            <a:off x="3309600" y="1132600"/>
            <a:ext cx="5713500" cy="3948000"/>
          </a:xfrm>
          <a:prstGeom prst="rect">
            <a:avLst/>
          </a:prstGeom>
        </p:spPr>
        <p:txBody>
          <a:bodyPr lIns="91425" tIns="91425" rIns="91425" bIns="91425" anchor="t" anchorCtr="0">
            <a:noAutofit/>
          </a:bodyPr>
          <a:lstStyle/>
          <a:p>
            <a:pPr lvl="0" rtl="0">
              <a:spcBef>
                <a:spcPts val="0"/>
              </a:spcBef>
              <a:buNone/>
            </a:pPr>
            <a:r>
              <a:rPr lang="en" sz="2400" b="1" u="sng"/>
              <a:t>Massachusetts:</a:t>
            </a:r>
          </a:p>
          <a:p>
            <a:pPr lvl="0" rtl="0">
              <a:spcBef>
                <a:spcPts val="0"/>
              </a:spcBef>
              <a:buNone/>
            </a:pPr>
            <a:r>
              <a:rPr lang="en" sz="2400"/>
              <a:t>Persecuted Puritans began leaving England for America in 1629. They formed a company and received a royal charter to settle an area north of Plymouth...the Puritans landed in America and founded the colony of Massachusetts and its capital, Boston. </a:t>
            </a:r>
          </a:p>
        </p:txBody>
      </p:sp>
      <p:sp>
        <p:nvSpPr>
          <p:cNvPr id="96" name="Shape 96"/>
          <p:cNvSpPr txBox="1"/>
          <p:nvPr/>
        </p:nvSpPr>
        <p:spPr>
          <a:xfrm>
            <a:off x="224175" y="1250675"/>
            <a:ext cx="2890799" cy="17580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228600" rtl="0">
              <a:spcBef>
                <a:spcPts val="0"/>
              </a:spcBef>
              <a:buAutoNum type="arabicPeriod"/>
            </a:pPr>
            <a:r>
              <a:rPr lang="en"/>
              <a:t>Read the text</a:t>
            </a:r>
          </a:p>
          <a:p>
            <a:pPr marL="457200" lvl="0" indent="-228600" rtl="0">
              <a:spcBef>
                <a:spcPts val="0"/>
              </a:spcBef>
              <a:buAutoNum type="arabicPeriod"/>
            </a:pPr>
            <a:r>
              <a:rPr lang="en"/>
              <a:t>IDENTIFY. Underline push, circle pull</a:t>
            </a:r>
          </a:p>
          <a:p>
            <a:pPr marL="457200" lvl="0" indent="-228600" rtl="0">
              <a:spcBef>
                <a:spcPts val="0"/>
              </a:spcBef>
              <a:buAutoNum type="arabicPeriod"/>
            </a:pPr>
            <a:r>
              <a:rPr lang="en"/>
              <a:t>EXPLAIN. why does it represent a push or pull factor</a:t>
            </a:r>
          </a:p>
        </p:txBody>
      </p:sp>
      <p:sp>
        <p:nvSpPr>
          <p:cNvPr id="97" name="Shape 97"/>
          <p:cNvSpPr/>
          <p:nvPr/>
        </p:nvSpPr>
        <p:spPr>
          <a:xfrm>
            <a:off x="120900" y="4967275"/>
            <a:ext cx="8902200" cy="1297799"/>
          </a:xfrm>
          <a:prstGeom prst="rect">
            <a:avLst/>
          </a:prstGeom>
          <a:solidFill>
            <a:srgbClr val="9FC5E8"/>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indent="457200" rtl="0">
              <a:spcBef>
                <a:spcPts val="0"/>
              </a:spcBef>
              <a:buNone/>
            </a:pPr>
            <a:r>
              <a:rPr lang="en" sz="2400"/>
              <a:t>I </a:t>
            </a:r>
            <a:r>
              <a:rPr lang="en" sz="2400" b="1">
                <a:solidFill>
                  <a:schemeClr val="dk1"/>
                </a:solidFill>
              </a:rPr>
              <a:t>(</a:t>
            </a:r>
            <a:r>
              <a:rPr lang="en" sz="2400" b="1" i="1">
                <a:solidFill>
                  <a:schemeClr val="dk1"/>
                </a:solidFill>
              </a:rPr>
              <a:t>underlined/circled)</a:t>
            </a:r>
            <a:r>
              <a:rPr lang="en" sz="2400" i="1"/>
              <a:t> </a:t>
            </a:r>
            <a:r>
              <a:rPr lang="en" sz="2400"/>
              <a:t>as a </a:t>
            </a:r>
            <a:r>
              <a:rPr lang="en" sz="2400" b="1" i="1"/>
              <a:t>(push/pull factor)</a:t>
            </a:r>
            <a:r>
              <a:rPr lang="en" sz="2400" i="1"/>
              <a:t>.</a:t>
            </a:r>
            <a:r>
              <a:rPr lang="en" sz="2400"/>
              <a:t>  </a:t>
            </a:r>
          </a:p>
          <a:p>
            <a:pPr lvl="0" indent="457200" rtl="0">
              <a:spcBef>
                <a:spcPts val="0"/>
              </a:spcBef>
              <a:buNone/>
            </a:pPr>
            <a:r>
              <a:rPr lang="en" sz="2400"/>
              <a:t>It represents a </a:t>
            </a:r>
            <a:r>
              <a:rPr lang="en" sz="2400" b="1" i="1"/>
              <a:t>(push/pull factor)</a:t>
            </a:r>
            <a:r>
              <a:rPr lang="en" sz="2400"/>
              <a:t>  because _______.</a:t>
            </a:r>
          </a:p>
        </p:txBody>
      </p:sp>
      <p:sp>
        <p:nvSpPr>
          <p:cNvPr id="98" name="Shape 98"/>
          <p:cNvSpPr/>
          <p:nvPr/>
        </p:nvSpPr>
        <p:spPr>
          <a:xfrm>
            <a:off x="224175" y="2264462"/>
            <a:ext cx="6383100" cy="2501400"/>
          </a:xfrm>
          <a:prstGeom prst="rect">
            <a:avLst/>
          </a:prstGeom>
          <a:solidFill>
            <a:srgbClr val="93C47D"/>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2400"/>
              <a:t>I underlined </a:t>
            </a:r>
            <a:r>
              <a:rPr lang="en" sz="2400" b="1" i="1"/>
              <a:t>“Persecuted Puritans”</a:t>
            </a:r>
            <a:r>
              <a:rPr lang="en" sz="2400"/>
              <a:t> as a </a:t>
            </a:r>
            <a:r>
              <a:rPr lang="en" sz="2400" b="1" i="1"/>
              <a:t>push factor</a:t>
            </a:r>
            <a:r>
              <a:rPr lang="en" sz="2400"/>
              <a:t>. It represent a </a:t>
            </a:r>
            <a:r>
              <a:rPr lang="en" sz="2400" b="1" i="1"/>
              <a:t>push factor</a:t>
            </a:r>
            <a:r>
              <a:rPr lang="en" sz="2400"/>
              <a:t> because </a:t>
            </a:r>
            <a:r>
              <a:rPr lang="en" sz="2400" b="1"/>
              <a:t>the colonists were being punished for their religion in England and needed a place they could practice freely. </a:t>
            </a:r>
          </a:p>
        </p:txBody>
      </p:sp>
      <p:cxnSp>
        <p:nvCxnSpPr>
          <p:cNvPr id="99" name="Shape 99"/>
          <p:cNvCxnSpPr/>
          <p:nvPr/>
        </p:nvCxnSpPr>
        <p:spPr>
          <a:xfrm>
            <a:off x="3362350" y="2051350"/>
            <a:ext cx="2725500" cy="11700"/>
          </a:xfrm>
          <a:prstGeom prst="straightConnector1">
            <a:avLst/>
          </a:prstGeom>
          <a:noFill/>
          <a:ln w="19050" cap="flat" cmpd="sng">
            <a:solidFill>
              <a:schemeClr val="dk2"/>
            </a:solidFill>
            <a:prstDash val="solid"/>
            <a:round/>
            <a:headEnd type="none" w="lg" len="lg"/>
            <a:tailEnd type="none" w="lg" len="lg"/>
          </a:ln>
        </p:spPr>
      </p:cxnSp>
      <p:sp>
        <p:nvSpPr>
          <p:cNvPr id="100" name="Shape 100"/>
          <p:cNvSpPr txBox="1"/>
          <p:nvPr/>
        </p:nvSpPr>
        <p:spPr>
          <a:xfrm>
            <a:off x="5654050" y="463750"/>
            <a:ext cx="3454200" cy="713400"/>
          </a:xfrm>
          <a:prstGeom prst="rect">
            <a:avLst/>
          </a:prstGeom>
          <a:noFill/>
          <a:ln w="952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600"/>
              </a:spcBef>
              <a:buNone/>
            </a:pPr>
            <a:r>
              <a:rPr lang="en" sz="1200" b="1">
                <a:solidFill>
                  <a:schemeClr val="dk1"/>
                </a:solidFill>
              </a:rPr>
              <a:t>Persecuted - subject (someone) to hostility and ill-treatment, especially because of their race or political or religious beliefs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10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
                                        </p:tgtEl>
                                        <p:attrNameLst>
                                          <p:attrName>style.visibility</p:attrName>
                                        </p:attrNameLst>
                                      </p:cBhvr>
                                      <p:to>
                                        <p:strVal val="visible"/>
                                      </p:to>
                                    </p:set>
                                    <p:animEffect transition="in" filter="fade">
                                      <p:cBhvr>
                                        <p:cTn id="12" dur="10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120900" y="704550"/>
            <a:ext cx="2643600" cy="488400"/>
          </a:xfrm>
          <a:prstGeom prst="rect">
            <a:avLst/>
          </a:prstGeom>
        </p:spPr>
        <p:txBody>
          <a:bodyPr lIns="91425" tIns="91425" rIns="91425" bIns="91425" anchor="b" anchorCtr="0">
            <a:noAutofit/>
          </a:bodyPr>
          <a:lstStyle/>
          <a:p>
            <a:pPr lvl="0" rtl="0">
              <a:spcBef>
                <a:spcPts val="0"/>
              </a:spcBef>
              <a:buNone/>
            </a:pPr>
            <a:r>
              <a:rPr lang="en" sz="2400"/>
              <a:t>Skill- YOU DO </a:t>
            </a:r>
          </a:p>
        </p:txBody>
      </p:sp>
      <p:sp>
        <p:nvSpPr>
          <p:cNvPr id="106" name="Shape 106"/>
          <p:cNvSpPr txBox="1">
            <a:spLocks noGrp="1"/>
          </p:cNvSpPr>
          <p:nvPr>
            <p:ph type="body" idx="1"/>
          </p:nvPr>
        </p:nvSpPr>
        <p:spPr>
          <a:xfrm>
            <a:off x="3309600" y="989900"/>
            <a:ext cx="5713500" cy="3717900"/>
          </a:xfrm>
          <a:prstGeom prst="rect">
            <a:avLst/>
          </a:prstGeom>
        </p:spPr>
        <p:txBody>
          <a:bodyPr lIns="91425" tIns="91425" rIns="91425" bIns="91425" anchor="t" anchorCtr="0">
            <a:noAutofit/>
          </a:bodyPr>
          <a:lstStyle/>
          <a:p>
            <a:pPr lvl="0" rtl="0">
              <a:spcBef>
                <a:spcPts val="0"/>
              </a:spcBef>
              <a:buNone/>
            </a:pPr>
            <a:r>
              <a:rPr lang="en" sz="2400" b="1" u="sng"/>
              <a:t>Rhode Island:</a:t>
            </a:r>
          </a:p>
          <a:p>
            <a:pPr lvl="0" rtl="0">
              <a:spcBef>
                <a:spcPts val="0"/>
              </a:spcBef>
              <a:buNone/>
            </a:pPr>
            <a:r>
              <a:rPr lang="en" sz="2400"/>
              <a:t>Rhode Island was founded by the Puritan minister Roger Williams. Williams believed that people should be free to follow their consciences in religious matters. In his view, the church and the government should be completely separate. </a:t>
            </a:r>
          </a:p>
        </p:txBody>
      </p:sp>
      <p:sp>
        <p:nvSpPr>
          <p:cNvPr id="107" name="Shape 107"/>
          <p:cNvSpPr txBox="1"/>
          <p:nvPr/>
        </p:nvSpPr>
        <p:spPr>
          <a:xfrm>
            <a:off x="224175" y="1250675"/>
            <a:ext cx="2890799" cy="17580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228600" rtl="0">
              <a:spcBef>
                <a:spcPts val="0"/>
              </a:spcBef>
              <a:buAutoNum type="arabicPeriod"/>
            </a:pPr>
            <a:r>
              <a:rPr lang="en"/>
              <a:t>Read the text</a:t>
            </a:r>
          </a:p>
          <a:p>
            <a:pPr marL="457200" lvl="0" indent="-228600" rtl="0">
              <a:spcBef>
                <a:spcPts val="0"/>
              </a:spcBef>
              <a:buAutoNum type="arabicPeriod"/>
            </a:pPr>
            <a:r>
              <a:rPr lang="en"/>
              <a:t>IDENTIFY. Underline push, circle pull</a:t>
            </a:r>
          </a:p>
          <a:p>
            <a:pPr marL="457200" lvl="0" indent="-228600" rtl="0">
              <a:spcBef>
                <a:spcPts val="0"/>
              </a:spcBef>
              <a:buAutoNum type="arabicPeriod"/>
            </a:pPr>
            <a:r>
              <a:rPr lang="en"/>
              <a:t>EXPLAIN. why does it represent a push or pull factor</a:t>
            </a:r>
          </a:p>
        </p:txBody>
      </p:sp>
      <p:sp>
        <p:nvSpPr>
          <p:cNvPr id="108" name="Shape 108"/>
          <p:cNvSpPr/>
          <p:nvPr/>
        </p:nvSpPr>
        <p:spPr>
          <a:xfrm>
            <a:off x="120900" y="4967275"/>
            <a:ext cx="8902200" cy="1297799"/>
          </a:xfrm>
          <a:prstGeom prst="rect">
            <a:avLst/>
          </a:prstGeom>
          <a:solidFill>
            <a:srgbClr val="9FC5E8"/>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indent="457200" rtl="0">
              <a:spcBef>
                <a:spcPts val="0"/>
              </a:spcBef>
              <a:buNone/>
            </a:pPr>
            <a:r>
              <a:rPr lang="en" sz="2400"/>
              <a:t>I </a:t>
            </a:r>
            <a:r>
              <a:rPr lang="en" sz="2400" b="1">
                <a:solidFill>
                  <a:schemeClr val="dk1"/>
                </a:solidFill>
              </a:rPr>
              <a:t>(</a:t>
            </a:r>
            <a:r>
              <a:rPr lang="en" sz="2400" b="1" i="1">
                <a:solidFill>
                  <a:schemeClr val="dk1"/>
                </a:solidFill>
              </a:rPr>
              <a:t>underlined/circled)</a:t>
            </a:r>
            <a:r>
              <a:rPr lang="en" sz="2400" i="1"/>
              <a:t> </a:t>
            </a:r>
            <a:r>
              <a:rPr lang="en" sz="2400"/>
              <a:t>as a </a:t>
            </a:r>
            <a:r>
              <a:rPr lang="en" sz="2400" b="1" i="1"/>
              <a:t>(push/pull factor)</a:t>
            </a:r>
            <a:r>
              <a:rPr lang="en" sz="2400" i="1"/>
              <a:t>.</a:t>
            </a:r>
            <a:r>
              <a:rPr lang="en" sz="2400"/>
              <a:t>  </a:t>
            </a:r>
          </a:p>
          <a:p>
            <a:pPr lvl="0" indent="457200" rtl="0">
              <a:spcBef>
                <a:spcPts val="0"/>
              </a:spcBef>
              <a:buNone/>
            </a:pPr>
            <a:r>
              <a:rPr lang="en" sz="2400"/>
              <a:t>It represents a </a:t>
            </a:r>
            <a:r>
              <a:rPr lang="en" sz="2400" b="1" i="1"/>
              <a:t>(push/pull factor)</a:t>
            </a:r>
            <a:r>
              <a:rPr lang="en" sz="2400"/>
              <a:t>  because _______.</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115000" y="392400"/>
            <a:ext cx="4281600" cy="479400"/>
          </a:xfrm>
          <a:prstGeom prst="rect">
            <a:avLst/>
          </a:prstGeom>
        </p:spPr>
        <p:txBody>
          <a:bodyPr lIns="91425" tIns="91425" rIns="91425" bIns="91425" anchor="b" anchorCtr="0">
            <a:noAutofit/>
          </a:bodyPr>
          <a:lstStyle/>
          <a:p>
            <a:pPr lvl="0" rtl="0">
              <a:spcBef>
                <a:spcPts val="0"/>
              </a:spcBef>
              <a:buNone/>
            </a:pPr>
            <a:r>
              <a:rPr lang="en" sz="2400"/>
              <a:t>Skill- Independent Practice. </a:t>
            </a:r>
          </a:p>
        </p:txBody>
      </p:sp>
      <p:sp>
        <p:nvSpPr>
          <p:cNvPr id="114" name="Shape 114"/>
          <p:cNvSpPr txBox="1">
            <a:spLocks noGrp="1"/>
          </p:cNvSpPr>
          <p:nvPr>
            <p:ph type="body" idx="1"/>
          </p:nvPr>
        </p:nvSpPr>
        <p:spPr>
          <a:xfrm>
            <a:off x="3309600" y="955850"/>
            <a:ext cx="5713500" cy="4153200"/>
          </a:xfrm>
          <a:prstGeom prst="rect">
            <a:avLst/>
          </a:prstGeom>
        </p:spPr>
        <p:txBody>
          <a:bodyPr lIns="91425" tIns="91425" rIns="91425" bIns="91425" anchor="t" anchorCtr="0">
            <a:noAutofit/>
          </a:bodyPr>
          <a:lstStyle/>
          <a:p>
            <a:pPr lvl="0" rtl="0">
              <a:spcBef>
                <a:spcPts val="0"/>
              </a:spcBef>
              <a:buNone/>
            </a:pPr>
            <a:r>
              <a:rPr lang="en" sz="2400" b="1" u="sng"/>
              <a:t>New York:</a:t>
            </a:r>
          </a:p>
          <a:p>
            <a:pPr lvl="0" rtl="0">
              <a:spcBef>
                <a:spcPts val="0"/>
              </a:spcBef>
              <a:buNone/>
            </a:pPr>
            <a:r>
              <a:rPr lang="en" sz="2400"/>
              <a:t>In 1664 an English fleet took control of the prized port of New Amsterdam from the Dutch. King Charles II gave control of the new colony to his brother who renamed it New York. Colonists were driven by the desire for wealth making New York one of the fastest-growing commercial ports in England’ American colonies. </a:t>
            </a:r>
          </a:p>
        </p:txBody>
      </p:sp>
      <p:sp>
        <p:nvSpPr>
          <p:cNvPr id="115" name="Shape 115"/>
          <p:cNvSpPr txBox="1"/>
          <p:nvPr/>
        </p:nvSpPr>
        <p:spPr>
          <a:xfrm>
            <a:off x="224175" y="1250675"/>
            <a:ext cx="2890799" cy="17580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228600" rtl="0">
              <a:spcBef>
                <a:spcPts val="0"/>
              </a:spcBef>
              <a:buAutoNum type="arabicPeriod"/>
            </a:pPr>
            <a:r>
              <a:rPr lang="en"/>
              <a:t>Read the text</a:t>
            </a:r>
          </a:p>
          <a:p>
            <a:pPr marL="457200" lvl="0" indent="-228600" rtl="0">
              <a:spcBef>
                <a:spcPts val="0"/>
              </a:spcBef>
              <a:buAutoNum type="arabicPeriod"/>
            </a:pPr>
            <a:r>
              <a:rPr lang="en"/>
              <a:t>IDENTIFY. Underline push, circle pull</a:t>
            </a:r>
          </a:p>
          <a:p>
            <a:pPr marL="457200" lvl="0" indent="-228600" rtl="0">
              <a:spcBef>
                <a:spcPts val="0"/>
              </a:spcBef>
              <a:buAutoNum type="arabicPeriod"/>
            </a:pPr>
            <a:r>
              <a:rPr lang="en"/>
              <a:t>EXPLAIN. why does it represent a push or pull factor</a:t>
            </a:r>
          </a:p>
        </p:txBody>
      </p:sp>
      <p:sp>
        <p:nvSpPr>
          <p:cNvPr id="116" name="Shape 116"/>
          <p:cNvSpPr/>
          <p:nvPr/>
        </p:nvSpPr>
        <p:spPr>
          <a:xfrm>
            <a:off x="120900" y="4967275"/>
            <a:ext cx="8902200" cy="1297799"/>
          </a:xfrm>
          <a:prstGeom prst="rect">
            <a:avLst/>
          </a:prstGeom>
          <a:solidFill>
            <a:srgbClr val="9FC5E8"/>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indent="457200" rtl="0">
              <a:spcBef>
                <a:spcPts val="0"/>
              </a:spcBef>
              <a:buNone/>
            </a:pPr>
            <a:r>
              <a:rPr lang="en" sz="2400"/>
              <a:t>I </a:t>
            </a:r>
            <a:r>
              <a:rPr lang="en" sz="2400" b="1">
                <a:solidFill>
                  <a:schemeClr val="dk1"/>
                </a:solidFill>
              </a:rPr>
              <a:t>(</a:t>
            </a:r>
            <a:r>
              <a:rPr lang="en" sz="2400" b="1" i="1">
                <a:solidFill>
                  <a:schemeClr val="dk1"/>
                </a:solidFill>
              </a:rPr>
              <a:t>underlined/circled)</a:t>
            </a:r>
            <a:r>
              <a:rPr lang="en" sz="2400" i="1"/>
              <a:t> </a:t>
            </a:r>
            <a:r>
              <a:rPr lang="en" sz="2400"/>
              <a:t>as a </a:t>
            </a:r>
            <a:r>
              <a:rPr lang="en" sz="2400" b="1" i="1"/>
              <a:t>(push/pull factor)</a:t>
            </a:r>
            <a:r>
              <a:rPr lang="en" sz="2400" i="1"/>
              <a:t>.</a:t>
            </a:r>
            <a:r>
              <a:rPr lang="en" sz="2400"/>
              <a:t>  </a:t>
            </a:r>
          </a:p>
          <a:p>
            <a:pPr lvl="0" indent="457200" rtl="0">
              <a:spcBef>
                <a:spcPts val="0"/>
              </a:spcBef>
              <a:buNone/>
            </a:pPr>
            <a:r>
              <a:rPr lang="en" sz="2400"/>
              <a:t>It represents a </a:t>
            </a:r>
            <a:r>
              <a:rPr lang="en" sz="2400" b="1" i="1"/>
              <a:t>(push/pull factor)</a:t>
            </a:r>
            <a:r>
              <a:rPr lang="en" sz="2400"/>
              <a:t>  because _______.</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457200" y="274637"/>
            <a:ext cx="8229600" cy="1143299"/>
          </a:xfrm>
          <a:prstGeom prst="rect">
            <a:avLst/>
          </a:prstGeom>
        </p:spPr>
        <p:txBody>
          <a:bodyPr lIns="91425" tIns="91425" rIns="91425" bIns="91425" anchor="b" anchorCtr="0">
            <a:noAutofit/>
          </a:bodyPr>
          <a:lstStyle/>
          <a:p>
            <a:pPr lvl="0">
              <a:spcBef>
                <a:spcPts val="0"/>
              </a:spcBef>
              <a:buNone/>
            </a:pPr>
            <a:r>
              <a:rPr lang="en"/>
              <a:t>Closure</a:t>
            </a:r>
          </a:p>
        </p:txBody>
      </p:sp>
      <p:sp>
        <p:nvSpPr>
          <p:cNvPr id="122" name="Shape 122"/>
          <p:cNvSpPr txBox="1">
            <a:spLocks noGrp="1"/>
          </p:cNvSpPr>
          <p:nvPr>
            <p:ph type="body" idx="1"/>
          </p:nvPr>
        </p:nvSpPr>
        <p:spPr>
          <a:xfrm>
            <a:off x="457200" y="1591100"/>
            <a:ext cx="8229600" cy="4967700"/>
          </a:xfrm>
          <a:prstGeom prst="rect">
            <a:avLst/>
          </a:prstGeom>
        </p:spPr>
        <p:txBody>
          <a:bodyPr lIns="91425" tIns="91425" rIns="91425" bIns="91425" anchor="t" anchorCtr="0">
            <a:noAutofit/>
          </a:bodyPr>
          <a:lstStyle/>
          <a:p>
            <a:pPr lvl="0" rtl="0">
              <a:spcBef>
                <a:spcPts val="0"/>
              </a:spcBef>
              <a:buNone/>
            </a:pPr>
            <a:r>
              <a:rPr lang="en"/>
              <a:t>Identify the push factors for English colonists.</a:t>
            </a:r>
          </a:p>
          <a:p>
            <a:pPr lvl="0" rtl="0">
              <a:spcBef>
                <a:spcPts val="0"/>
              </a:spcBef>
              <a:buNone/>
            </a:pPr>
            <a:endParaRPr/>
          </a:p>
          <a:p>
            <a:pPr lvl="0" rtl="0">
              <a:spcBef>
                <a:spcPts val="0"/>
              </a:spcBef>
              <a:buNone/>
            </a:pPr>
            <a:endParaRPr/>
          </a:p>
          <a:p>
            <a:pPr lvl="0">
              <a:spcBef>
                <a:spcPts val="0"/>
              </a:spcBef>
              <a:buNone/>
            </a:pPr>
            <a:r>
              <a:rPr lang="en"/>
              <a:t>Identify the pull factors for English colonists. </a:t>
            </a:r>
          </a:p>
        </p:txBody>
      </p:sp>
    </p:spTree>
  </p:cSld>
  <p:clrMapOvr>
    <a:masterClrMapping/>
  </p:clrMapOvr>
</p:sld>
</file>

<file path=ppt/theme/theme1.xml><?xml version="1.0" encoding="utf-8"?>
<a:theme xmlns:a="http://schemas.openxmlformats.org/drawingml/2006/main" name="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759</Words>
  <Application>Microsoft Office PowerPoint</Application>
  <PresentationFormat>On-screen Show (4:3)</PresentationFormat>
  <Paragraphs>75</Paragraphs>
  <Slides>11</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Arial</vt:lpstr>
      <vt:lpstr>light-gradient</vt:lpstr>
      <vt:lpstr>Thursday,  September 1, 2016</vt:lpstr>
      <vt:lpstr>Today’s Objective</vt:lpstr>
      <vt:lpstr>Prior Knowledge </vt:lpstr>
      <vt:lpstr>Concept</vt:lpstr>
      <vt:lpstr>Concept</vt:lpstr>
      <vt:lpstr>Skill</vt:lpstr>
      <vt:lpstr>Skill- I DO </vt:lpstr>
      <vt:lpstr>Skill- WE DO </vt:lpstr>
      <vt:lpstr>Skill- YOU DO </vt:lpstr>
      <vt:lpstr>Skill- Independent Practice. </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Thursday,  September 1, 2016</dc:title>
  <dc:creator>Terrilyn</dc:creator>
  <cp:lastModifiedBy>Microsoft account</cp:lastModifiedBy>
  <cp:revision>1</cp:revision>
  <dcterms:modified xsi:type="dcterms:W3CDTF">2016-11-13T09:58:20Z</dcterms:modified>
</cp:coreProperties>
</file>